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79" r:id="rId4"/>
    <p:sldId id="260" r:id="rId5"/>
    <p:sldId id="273" r:id="rId6"/>
    <p:sldId id="261" r:id="rId7"/>
    <p:sldId id="274" r:id="rId8"/>
    <p:sldId id="262" r:id="rId9"/>
    <p:sldId id="263" r:id="rId10"/>
    <p:sldId id="264" r:id="rId11"/>
    <p:sldId id="265" r:id="rId12"/>
    <p:sldId id="275" r:id="rId13"/>
    <p:sldId id="266" r:id="rId14"/>
    <p:sldId id="267" r:id="rId15"/>
    <p:sldId id="268" r:id="rId16"/>
    <p:sldId id="269" r:id="rId17"/>
    <p:sldId id="270" r:id="rId18"/>
    <p:sldId id="271" r:id="rId19"/>
    <p:sldId id="280" r:id="rId20"/>
  </p:sldIdLst>
  <p:sldSz cx="12192000" cy="6858000"/>
  <p:notesSz cx="6858000" cy="9144000"/>
  <p:embeddedFontLs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Century Gothic" panose="020B0502020202020204" pitchFamily="34" charset="0"/>
      <p:regular r:id="rId26"/>
      <p:bold r:id="rId27"/>
      <p:italic r:id="rId28"/>
      <p:boldItalic r:id="rId29"/>
    </p:embeddedFont>
    <p:embeddedFont>
      <p:font typeface="Montserrat" pitchFamily="2" charset="77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43" roundtripDataSignature="AMtx7mi0bAjciDlxu25rJFyU4ZaiK6Fvk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F36"/>
    <a:srgbClr val="0060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0361223-F499-431D-9C38-1D16362C9DE0}">
  <a:tblStyle styleId="{50361223-F499-431D-9C38-1D16362C9DE0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>
          <a:top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TxStyle/>
      <a:tcStyle>
        <a:tcBdr/>
      </a:tcStyle>
    </a:band2V>
    <a:lastCol>
      <a:tcTxStyle b="on" i="off"/>
      <a:tcStyle>
        <a:tcBdr>
          <a:left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lastCol>
    <a:firstCol>
      <a:tcTxStyle b="on" i="off"/>
      <a:tcStyle>
        <a:tcBdr>
          <a:left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firstCol>
    <a:lastRow>
      <a:tcTxStyle b="on" i="off"/>
      <a:tcStyle>
        <a:tcBdr>
          <a:left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left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DA41E16-8D42-4F2B-BD51-C347022982EF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463"/>
    <p:restoredTop sz="94061" autoAdjust="0"/>
  </p:normalViewPr>
  <p:slideViewPr>
    <p:cSldViewPr snapToGrid="0">
      <p:cViewPr varScale="1">
        <p:scale>
          <a:sx n="113" d="100"/>
          <a:sy n="113" d="100"/>
        </p:scale>
        <p:origin x="184" y="5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21" Type="http://schemas.openxmlformats.org/officeDocument/2006/relationships/notesMaster" Target="notesMasters/notesMaster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46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43" Type="http://customschemas.google.com/relationships/presentationmetadata" Target="meta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s-ES" b="1"/>
              <a:t>4. Análisis de Causa Raíz Árbol causal</a:t>
            </a:r>
            <a:endParaRPr/>
          </a:p>
          <a:p>
            <a: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s-ES"/>
              <a:t>Para el análisis de causa raíz utilizamos la segunda herramienta principal: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AutoNum type="arabicPeriod"/>
            </a:pPr>
            <a:r>
              <a:rPr lang="es-ES" b="1"/>
              <a:t>Árbol Causal</a:t>
            </a:r>
            <a:r>
              <a:rPr lang="es-ES"/>
              <a:t>: Trabajamos en conjunto con Ishikawa para identificar y confirmar las causas raíz mediante los 5 porqués. Proponemos contramedidas que posteriormente se documentarán en el brainstorming.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05" name="Google Shape;305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s-ES" b="1"/>
              <a:t>4. Análisis de Causa Raíz</a:t>
            </a:r>
            <a:endParaRPr/>
          </a:p>
          <a:p>
            <a: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s-ES"/>
              <a:t>Para el análisis de causa raíz utilizamos la tercera de las tres herramientas principales: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AutoNum type="arabicPeriod"/>
            </a:pPr>
            <a:r>
              <a:rPr lang="es-ES" b="1"/>
              <a:t>Pareto</a:t>
            </a:r>
            <a:r>
              <a:rPr lang="es-ES"/>
              <a:t>: Cuantificamos las causas raíz, identificando las más frecuentes para aplicar el principio 80/20 (atacar el 20% de las causas que generan el 80% de los problemas).</a:t>
            </a:r>
            <a:endParaRPr/>
          </a:p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endParaRPr/>
          </a:p>
          <a:p>
            <a:pPr marL="15875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rPr lang="es-ES"/>
              <a:t>Las tres herramientas de análisis de causa raíz funcionan muy bien trabajando en su conjunto para mostrar todas las posibles causas raíz, las contramedidas y la frecuencia en las que  tienen su ocurrencia., y considerar que al menos una de las 3 puede estar presente en el proyecto de acuerdo con la naturaleza de este.</a:t>
            </a:r>
            <a:endParaRPr/>
          </a:p>
          <a:p>
            <a:pPr marL="15875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endParaRPr/>
          </a:p>
          <a:p>
            <a: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s-ES"/>
              <a:t>También podemos utilizar herramientas estadísticas como R&amp;R, ANOVA y CPK para un análisis más completo del plan de medición.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60" name="Google Shape;460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>
          <a:extLst>
            <a:ext uri="{FF2B5EF4-FFF2-40B4-BE49-F238E27FC236}">
              <a16:creationId xmlns:a16="http://schemas.microsoft.com/office/drawing/2014/main" id="{B179880A-29DC-1BE6-3372-ABC5CEAB6F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28:notes">
            <a:extLst>
              <a:ext uri="{FF2B5EF4-FFF2-40B4-BE49-F238E27FC236}">
                <a16:creationId xmlns:a16="http://schemas.microsoft.com/office/drawing/2014/main" id="{9CDB9C0E-0DAD-639D-AFD3-CEFA389A093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s-ES" b="1"/>
              <a:t>4. Análisis de Causa Raíz</a:t>
            </a:r>
            <a:endParaRPr/>
          </a:p>
          <a:p>
            <a: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s-ES"/>
              <a:t>Para el análisis de causa raíz utilizamos la tercera de las tres herramientas principales: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AutoNum type="arabicPeriod"/>
            </a:pPr>
            <a:r>
              <a:rPr lang="es-ES" b="1"/>
              <a:t>Pareto</a:t>
            </a:r>
            <a:r>
              <a:rPr lang="es-ES"/>
              <a:t>: Cuantificamos las causas raíz, identificando las más frecuentes para aplicar el principio 80/20 (atacar el 20% de las causas que generan el 80% de los problemas).</a:t>
            </a:r>
            <a:endParaRPr/>
          </a:p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endParaRPr/>
          </a:p>
          <a:p>
            <a:pPr marL="15875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rPr lang="es-ES"/>
              <a:t>Las tres herramientas de análisis de causa raíz funcionan muy bien trabajando en su conjunto para mostrar todas las posibles causas raíz, las contramedidas y la frecuencia en las que  tienen su ocurrencia., y considerar que al menos una de las 3 puede estar presente en el proyecto de acuerdo con la naturaleza de este.</a:t>
            </a:r>
            <a:endParaRPr/>
          </a:p>
          <a:p>
            <a:pPr marL="15875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endParaRPr/>
          </a:p>
          <a:p>
            <a: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s-ES"/>
              <a:t>También podemos utilizar herramientas estadísticas como R&amp;R, ANOVA y CPK para un análisis más completo del plan de medición.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60" name="Google Shape;460;p28:notes">
            <a:extLst>
              <a:ext uri="{FF2B5EF4-FFF2-40B4-BE49-F238E27FC236}">
                <a16:creationId xmlns:a16="http://schemas.microsoft.com/office/drawing/2014/main" id="{5E3C757A-F3A8-D11F-4CD8-A716483ECC7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83932189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70" name="Google Shape;470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s-ES" b="1"/>
              <a:t>5. Plan de Implementación</a:t>
            </a:r>
            <a:endParaRPr/>
          </a:p>
          <a:p>
            <a: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s-ES"/>
              <a:t>Una vez identificadas, analizadas y medidas las causas raíz, iniciamos nuestro plan de implementación: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•"/>
            </a:pPr>
            <a:r>
              <a:rPr lang="es-ES"/>
              <a:t>Realizamos un brainstorming utilizando la técnica 635 (6 personas, 3 ideas por persona, 5 minutos) para generar la mayor cantidad de ideas posibles.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83" name="Google Shape;483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s-ES" b="1"/>
              <a:t>6 Plan de Implementación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•"/>
            </a:pPr>
            <a:r>
              <a:rPr lang="es-ES"/>
              <a:t>Evaluamos las propuestas para verificar su viabilidad en términos de presupuesto, recursos y personal.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•"/>
            </a:pPr>
            <a:r>
              <a:rPr lang="es-ES"/>
              <a:t>Elaboramos un plan de acción detallado con la oportunidad, acción, responsable, fecha de ejecución, avances y observaciones.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95" name="Google Shape;49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s-ES" b="1"/>
              <a:t>7. Plan de Control</a:t>
            </a:r>
            <a:endParaRPr/>
          </a:p>
          <a:p>
            <a: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s-ES"/>
              <a:t>El plan de control documenta cómo controlaremos las causas raíz identificadas: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•"/>
            </a:pPr>
            <a:r>
              <a:rPr lang="es-ES"/>
              <a:t>Definimos la etapa o paso a controlar, el parámetro crítico, los límites de especificación, el método de medición, y el método de control.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•"/>
            </a:pPr>
            <a:r>
              <a:rPr lang="es-ES"/>
              <a:t>Establecemos el tamaño y frecuencia de la muestra, quién realiza la medición y dónde se almacena la información.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•"/>
            </a:pPr>
            <a:r>
              <a:rPr lang="es-ES"/>
              <a:t>Documentamos esto en un SOP (Procedimiento Estándar de Trabajo).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06" name="Google Shape;50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s-ES" b="1"/>
              <a:t>6. Evaluación de Beneficios Financieros</a:t>
            </a:r>
            <a:endParaRPr/>
          </a:p>
          <a:p>
            <a: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s-ES"/>
              <a:t>Evaluamos los beneficios financieros del proyecto en términos de ahorros, incremento de piezas, productividad y evitar la pérdida de clientes, traduciendo todo esto en dólares proyectados anualmente.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18" name="Google Shape;518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-ES"/>
              <a:t>Poner las lecciones aprendidas sobre el proyecto reallas herramientas y experiencias ganadas o relacionadas con lecciones sobre eventualidades o situaciones que debieron ser obstáculos en el proyecto y como fueron superadas.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27" name="Google Shape;527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 sz="1100" b="1">
                <a:highlight>
                  <a:srgbClr val="FFFF00"/>
                </a:highlight>
                <a:latin typeface="Montserrat"/>
                <a:ea typeface="Montserrat"/>
                <a:cs typeface="Montserrat"/>
                <a:sym typeface="Montserrat"/>
              </a:rPr>
              <a:t>-Incluir esta información en la hoja el nombre del proyecto.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 sz="1100" b="1">
                <a:highlight>
                  <a:srgbClr val="FFFF00"/>
                </a:highlight>
                <a:latin typeface="Montserrat"/>
                <a:ea typeface="Montserrat"/>
                <a:cs typeface="Montserrat"/>
                <a:sym typeface="Montserrat"/>
              </a:rPr>
              <a:t>-Poner en esta Hoja  el Nombre completo (como aparece en el acta de nacimiento) + Generación + Nombre del proyecto + Indicar si el proyecto es trabajado en equipo o individual + Ahorros anualizados en USD , Empresa o institución y correo electrónico. </a:t>
            </a: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>
          <a:extLst>
            <a:ext uri="{FF2B5EF4-FFF2-40B4-BE49-F238E27FC236}">
              <a16:creationId xmlns:a16="http://schemas.microsoft.com/office/drawing/2014/main" id="{5866D43C-379F-6B41-5B38-26BCEE27D2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3:notes">
            <a:extLst>
              <a:ext uri="{FF2B5EF4-FFF2-40B4-BE49-F238E27FC236}">
                <a16:creationId xmlns:a16="http://schemas.microsoft.com/office/drawing/2014/main" id="{17E20A45-887D-8DDF-B6AA-2885FCAFE18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s-ES" b="1"/>
              <a:t>Síntesis en el A3</a:t>
            </a:r>
            <a:endParaRPr/>
          </a:p>
          <a:p>
            <a: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s-ES"/>
              <a:t>Toda la información recolectada se sintetiza en el A3 de la siguiente manera: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•"/>
            </a:pPr>
            <a:r>
              <a:rPr lang="es-ES" b="1"/>
              <a:t>Apartado 1</a:t>
            </a:r>
            <a:r>
              <a:rPr lang="es-ES"/>
              <a:t>: Definición del problema con el 5W2H.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•"/>
            </a:pPr>
            <a:r>
              <a:rPr lang="es-ES" b="1"/>
              <a:t>Apartado 2</a:t>
            </a:r>
            <a:r>
              <a:rPr lang="es-ES"/>
              <a:t>: Resumen del swimlane y situación actual.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•"/>
            </a:pPr>
            <a:r>
              <a:rPr lang="es-ES" b="1"/>
              <a:t>Apartado 3</a:t>
            </a:r>
            <a:r>
              <a:rPr lang="es-ES"/>
              <a:t>: Metas y objetivos específicos.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•"/>
            </a:pPr>
            <a:r>
              <a:rPr lang="es-ES" b="1"/>
              <a:t>Apartado 4</a:t>
            </a:r>
            <a:r>
              <a:rPr lang="es-ES"/>
              <a:t>: Herramientas utilizadas (Ishikawa, árbol causal, Pareto) y breves descripciones de las causas raíces.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•"/>
            </a:pPr>
            <a:r>
              <a:rPr lang="es-ES" b="1"/>
              <a:t>Apartado 5</a:t>
            </a:r>
            <a:r>
              <a:rPr lang="es-ES"/>
              <a:t>: Propuestas de mejora y cómo afectan las causas raíz.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•"/>
            </a:pPr>
            <a:r>
              <a:rPr lang="es-ES" b="1"/>
              <a:t>Apartado 6</a:t>
            </a:r>
            <a:r>
              <a:rPr lang="es-ES"/>
              <a:t>: Plan de acción resumido con actividades, responsables y fechas.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•"/>
            </a:pPr>
            <a:r>
              <a:rPr lang="es-ES" b="1"/>
              <a:t>Apartado 7</a:t>
            </a:r>
            <a:r>
              <a:rPr lang="es-ES"/>
              <a:t>: Problemas anticipados, medidas de control y lecciones aprendidas.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08" name="Google Shape;108;p3:notes">
            <a:extLst>
              <a:ext uri="{FF2B5EF4-FFF2-40B4-BE49-F238E27FC236}">
                <a16:creationId xmlns:a16="http://schemas.microsoft.com/office/drawing/2014/main" id="{29422ABC-ACBB-2F41-B6BA-89C1FE6E9E2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429252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s-ES" b="1"/>
              <a:t>1. Definición del Problema</a:t>
            </a:r>
            <a:endParaRPr/>
          </a:p>
          <a:p>
            <a: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s-ES"/>
              <a:t>Para empezar con nuestros proyectos, utilizamos la herramienta conocida como el 5W2H. Esta herramienta nos ayuda a definir el problema respondiendo preguntas clave: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•"/>
            </a:pPr>
            <a:r>
              <a:rPr lang="es-ES"/>
              <a:t>¿Cuál es el problema?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•"/>
            </a:pPr>
            <a:r>
              <a:rPr lang="es-ES"/>
              <a:t>¿Quién es el cliente (interno o externo) más afectado por el problema?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•"/>
            </a:pPr>
            <a:r>
              <a:rPr lang="es-ES"/>
              <a:t>¿Cuáles son los criterios críticos en términos de calidad, entrega y costos?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•"/>
            </a:pPr>
            <a:r>
              <a:rPr lang="es-ES"/>
              <a:t>¿Cuál es la medición del problema, si es que existe?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•"/>
            </a:pPr>
            <a:r>
              <a:rPr lang="es-ES"/>
              <a:t>¿Dónde y cuándo fue observado el problema por primera vez?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•"/>
            </a:pPr>
            <a:r>
              <a:rPr lang="es-ES"/>
              <a:t>¿Cuál es la magnitud del problema dentro del negocio?</a:t>
            </a:r>
            <a:endParaRPr/>
          </a:p>
          <a:p>
            <a: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s-ES"/>
              <a:t>Con esta información, hacemos un resumen completo del problema para incluirlo en la sección de antecedentes del A3.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41" name="Google Shape;14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>
          <a:extLst>
            <a:ext uri="{FF2B5EF4-FFF2-40B4-BE49-F238E27FC236}">
              <a16:creationId xmlns:a16="http://schemas.microsoft.com/office/drawing/2014/main" id="{67A7B269-C91A-6BDB-D978-CB443B63E7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4:notes">
            <a:extLst>
              <a:ext uri="{FF2B5EF4-FFF2-40B4-BE49-F238E27FC236}">
                <a16:creationId xmlns:a16="http://schemas.microsoft.com/office/drawing/2014/main" id="{D0DBE15E-4443-DEB3-B6F3-AB7C168B504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s-ES" b="1"/>
              <a:t>1. Definición del Problema</a:t>
            </a:r>
            <a:endParaRPr/>
          </a:p>
          <a:p>
            <a: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s-ES"/>
              <a:t>Para empezar con nuestros proyectos, utilizamos la herramienta conocida como el 5W2H. Esta herramienta nos ayuda a definir el problema respondiendo preguntas clave: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•"/>
            </a:pPr>
            <a:r>
              <a:rPr lang="es-ES"/>
              <a:t>¿Cuál es el problema?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•"/>
            </a:pPr>
            <a:r>
              <a:rPr lang="es-ES"/>
              <a:t>¿Quién es el cliente (interno o externo) más afectado por el problema?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•"/>
            </a:pPr>
            <a:r>
              <a:rPr lang="es-ES"/>
              <a:t>¿Cuáles son los criterios críticos en términos de calidad, entrega y costos?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•"/>
            </a:pPr>
            <a:r>
              <a:rPr lang="es-ES"/>
              <a:t>¿Cuál es la medición del problema, si es que existe?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•"/>
            </a:pPr>
            <a:r>
              <a:rPr lang="es-ES"/>
              <a:t>¿Dónde y cuándo fue observado el problema por primera vez?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•"/>
            </a:pPr>
            <a:r>
              <a:rPr lang="es-ES"/>
              <a:t>¿Cuál es la magnitud del problema dentro del negocio?</a:t>
            </a:r>
            <a:endParaRPr/>
          </a:p>
          <a:p>
            <a: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s-ES"/>
              <a:t>Con esta información, hacemos un resumen completo del problema para incluirlo en la sección de antecedentes del A3.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41" name="Google Shape;141;p4:notes">
            <a:extLst>
              <a:ext uri="{FF2B5EF4-FFF2-40B4-BE49-F238E27FC236}">
                <a16:creationId xmlns:a16="http://schemas.microsoft.com/office/drawing/2014/main" id="{425A8F09-36DE-6BD7-B943-A22A17C1F9B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5377424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-ES"/>
              <a:t>2. Una vez completada la definición del problema, procedemos a mapear el proceso utilizando el swimlane. Esta herramienta de mapeo identifica las áreas y pasos involucrados, las decisiones que se toman y cómo ocurre el proceso. Durante este mapeo, identificamos: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•"/>
            </a:pPr>
            <a:r>
              <a:rPr lang="es-ES"/>
              <a:t>Operaciones manuales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•"/>
            </a:pPr>
            <a:r>
              <a:rPr lang="es-ES"/>
              <a:t>Cuellos de botella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•"/>
            </a:pPr>
            <a:r>
              <a:rPr lang="es-ES"/>
              <a:t>Tiempos asociados a cada paso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•"/>
            </a:pPr>
            <a:r>
              <a:rPr lang="es-ES"/>
              <a:t>Si cada operación agrega valor, no agrega valor, o es una operación necesaria sin agregar valor</a:t>
            </a:r>
            <a:endParaRPr/>
          </a:p>
          <a:p>
            <a: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s-ES"/>
              <a:t>Finalizado el swimlane, realizamos un resumen de la situación actual, visualizando cómo estamos actualmente en este proceso o procedimientos.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53" name="Google Shape;15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>
          <a:extLst>
            <a:ext uri="{FF2B5EF4-FFF2-40B4-BE49-F238E27FC236}">
              <a16:creationId xmlns:a16="http://schemas.microsoft.com/office/drawing/2014/main" id="{21F9B4FA-ED0C-4A86-474A-C73518173D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5:notes">
            <a:extLst>
              <a:ext uri="{FF2B5EF4-FFF2-40B4-BE49-F238E27FC236}">
                <a16:creationId xmlns:a16="http://schemas.microsoft.com/office/drawing/2014/main" id="{F706792F-FC7F-ECE0-B0A6-6FE55A093B0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-ES"/>
              <a:t>2. Una vez completada la definición del problema, procedemos a mapear el proceso utilizando el swimlane. Esta herramienta de mapeo identifica las áreas y pasos involucrados, las decisiones que se toman y cómo ocurre el proceso. Durante este mapeo, identificamos: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•"/>
            </a:pPr>
            <a:r>
              <a:rPr lang="es-ES"/>
              <a:t>Operaciones manuales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•"/>
            </a:pPr>
            <a:r>
              <a:rPr lang="es-ES"/>
              <a:t>Cuellos de botella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•"/>
            </a:pPr>
            <a:r>
              <a:rPr lang="es-ES"/>
              <a:t>Tiempos asociados a cada paso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•"/>
            </a:pPr>
            <a:r>
              <a:rPr lang="es-ES"/>
              <a:t>Si cada operación agrega valor, no agrega valor, o es una operación necesaria sin agregar valor</a:t>
            </a:r>
            <a:endParaRPr/>
          </a:p>
          <a:p>
            <a: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s-ES"/>
              <a:t>Finalizado el swimlane, realizamos un resumen de la situación actual, visualizando cómo estamos actualmente en este proceso o procedimientos.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53" name="Google Shape;153;p5:notes">
            <a:extLst>
              <a:ext uri="{FF2B5EF4-FFF2-40B4-BE49-F238E27FC236}">
                <a16:creationId xmlns:a16="http://schemas.microsoft.com/office/drawing/2014/main" id="{F08F14D6-D7C5-4C04-29B5-5715E334536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3403102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-ES" b="1"/>
              <a:t>3. Objetivos SMART</a:t>
            </a:r>
            <a:endParaRPr/>
          </a:p>
          <a:p>
            <a: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s-ES"/>
              <a:t>Para asegurar el éxito en nuestros proyectos, establecemos objetivos SMART: Specific (Específico), Measurable (Medible), Achievable (Alcanzable), Relevant (Relevante) y Time-bound (Con límite de tiempo).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AutoNum type="arabicPeriod"/>
            </a:pPr>
            <a:r>
              <a:rPr lang="es-ES" b="1"/>
              <a:t>Specific (Específico)</a:t>
            </a:r>
            <a:r>
              <a:rPr lang="es-ES"/>
              <a:t>: Definimos claramente qué queremos lograr, quién está involucrado, dónde y por qué es importante. Ejemplo: "Reducir el tiempo de procesamiento de órdenes en el departamento de ventas en un 20%."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AutoNum type="arabicPeriod"/>
            </a:pPr>
            <a:r>
              <a:rPr lang="es-ES" b="1"/>
              <a:t>Measurable (Medible)</a:t>
            </a:r>
            <a:r>
              <a:rPr lang="es-ES"/>
              <a:t>: Establecemos criterios concretos para evaluar el progreso y el éxito. Ejemplo: "Reducir el tiempo de procesamiento de órdenes de 10 días a 8 días."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AutoNum type="arabicPeriod"/>
            </a:pPr>
            <a:r>
              <a:rPr lang="es-ES" b="1"/>
              <a:t>Achievable (Alcanzable)</a:t>
            </a:r>
            <a:r>
              <a:rPr lang="es-ES"/>
              <a:t>: Aseguramos que el objetivo sea realista y posible con los recursos disponibles. Ejemplo: "Implementar un nuevo software de gestión de pedidos para lograr la reducción."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AutoNum type="arabicPeriod"/>
            </a:pPr>
            <a:r>
              <a:rPr lang="es-ES" b="1"/>
              <a:t>Relevant (Relevante)</a:t>
            </a:r>
            <a:r>
              <a:rPr lang="es-ES"/>
              <a:t>: Nos aseguramos de que el objetivo sea significativo y alineado con los objetivos generales del negocio. Ejemplo: "Mejorar la satisfacción del cliente y aumentar las ventas repetitivas."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AutoNum type="arabicPeriod"/>
            </a:pPr>
            <a:r>
              <a:rPr lang="es-ES" b="1"/>
              <a:t>Time-bound (Con límite de tiempo)</a:t>
            </a:r>
            <a:r>
              <a:rPr lang="es-ES"/>
              <a:t>: Definimos un plazo claro para la consecución del objetivo. Ejemplo: "Reducir el tiempo de procesamiento en un período de 6 meses."</a:t>
            </a:r>
            <a:endParaRPr/>
          </a:p>
          <a:p>
            <a: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s-ES" b="1"/>
              <a:t>Aplicación en el A3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•"/>
            </a:pPr>
            <a:r>
              <a:rPr lang="es-ES" b="1"/>
              <a:t>Apartado 3</a:t>
            </a:r>
            <a:r>
              <a:rPr lang="es-ES"/>
              <a:t>: Establecemos metas y objetivos específicos y realizables.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53" name="Google Shape;25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/>
          </a:p>
          <a:p>
            <a: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s-ES" b="1"/>
              <a:t>4. Análisis de Causa Raíz</a:t>
            </a:r>
            <a:endParaRPr/>
          </a:p>
          <a:p>
            <a: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s-ES"/>
              <a:t>Para el análisis de causa raíz utilizamos la primera de las tres herramientas principales: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AutoNum type="arabicPeriod"/>
            </a:pPr>
            <a:r>
              <a:rPr lang="es-ES" b="1"/>
              <a:t>Ishikawa</a:t>
            </a:r>
            <a:r>
              <a:rPr lang="es-ES"/>
              <a:t>: Aquí se enuncia brevemente el problema (efecto) y se identifican las causas raíz utilizando las 6M (Mano de obra, Máquinas y herramientas, Metodologías, Mediciones, Materiales y Medio ambiente). Evitamos utilizar "no" y "falta“ ya que estas palabras nos indican que debemos de indagar más en la causa raíz para ser más específicos.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64" name="Google Shape;26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6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6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5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6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6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8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8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19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0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0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20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20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20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3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23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4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4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4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"/>
          <p:cNvSpPr/>
          <p:nvPr/>
        </p:nvSpPr>
        <p:spPr>
          <a:xfrm>
            <a:off x="276225" y="295393"/>
            <a:ext cx="11658600" cy="1877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s-MX" sz="4800" b="1" i="1" u="none" strike="noStrike" cap="none" dirty="0">
                <a:solidFill>
                  <a:schemeClr val="tx1"/>
                </a:solidFill>
                <a:latin typeface="Arial Rounded MT Bold" panose="020F0704030504030204" pitchFamily="34" charset="77"/>
                <a:ea typeface="Calibri"/>
                <a:cs typeface="Calibri"/>
                <a:sym typeface="Calibri"/>
              </a:rPr>
              <a:t>Proyecto Integrador</a:t>
            </a:r>
            <a:endParaRPr sz="1400" b="0" i="0" u="none" strike="noStrike" cap="none" dirty="0">
              <a:solidFill>
                <a:schemeClr val="tx1"/>
              </a:solidFill>
              <a:latin typeface="Arial Rounded MT Bold" panose="020F0704030504030204" pitchFamily="34" charset="7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s-MX" sz="2800" b="1" i="1" u="none" strike="noStrike" cap="none" dirty="0">
                <a:solidFill>
                  <a:schemeClr val="tx1"/>
                </a:solidFill>
                <a:latin typeface="Arial Rounded MT Bold" panose="020F0704030504030204" pitchFamily="34" charset="77"/>
                <a:ea typeface="Calibri"/>
                <a:cs typeface="Calibri"/>
                <a:sym typeface="Calibri"/>
              </a:rPr>
              <a:t>Sistemas de Manufactura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lang="es-MX" sz="4000" b="1" i="1" u="sng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85;p1">
            <a:extLst>
              <a:ext uri="{FF2B5EF4-FFF2-40B4-BE49-F238E27FC236}">
                <a16:creationId xmlns:a16="http://schemas.microsoft.com/office/drawing/2014/main" id="{533E32DA-EC60-CDEC-9F7D-B3C4487CBB7D}"/>
              </a:ext>
            </a:extLst>
          </p:cNvPr>
          <p:cNvSpPr/>
          <p:nvPr/>
        </p:nvSpPr>
        <p:spPr>
          <a:xfrm>
            <a:off x="4086809" y="2172830"/>
            <a:ext cx="4018915" cy="4685665"/>
          </a:xfrm>
          <a:custGeom>
            <a:avLst/>
            <a:gdLst/>
            <a:ahLst/>
            <a:cxnLst/>
            <a:rect l="l" t="t" r="r" b="b"/>
            <a:pathLst>
              <a:path w="4018915" h="4685665" extrusionOk="0">
                <a:moveTo>
                  <a:pt x="0" y="4685169"/>
                </a:moveTo>
                <a:lnTo>
                  <a:pt x="0" y="0"/>
                </a:lnTo>
                <a:lnTo>
                  <a:pt x="4018381" y="0"/>
                </a:lnTo>
                <a:lnTo>
                  <a:pt x="4018381" y="4685169"/>
                </a:lnTo>
              </a:path>
            </a:pathLst>
          </a:custGeom>
          <a:noFill/>
          <a:ln w="254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26" name="Picture 2" descr="Instituto Tecnológico de Querétaro">
            <a:extLst>
              <a:ext uri="{FF2B5EF4-FFF2-40B4-BE49-F238E27FC236}">
                <a16:creationId xmlns:a16="http://schemas.microsoft.com/office/drawing/2014/main" id="{7C46270C-AB0D-E187-84D2-AFE7F2F6442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258" b="98539" l="1722" r="96270">
                        <a14:foregroundMark x1="76901" y1="93360" x2="76901" y2="9336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0256"/>
          <a:stretch/>
        </p:blipFill>
        <p:spPr bwMode="auto">
          <a:xfrm>
            <a:off x="4049997" y="1883842"/>
            <a:ext cx="4092006" cy="39670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27"/>
          <p:cNvSpPr txBox="1">
            <a:spLocks noGrp="1"/>
          </p:cNvSpPr>
          <p:nvPr>
            <p:ph type="title"/>
          </p:nvPr>
        </p:nvSpPr>
        <p:spPr>
          <a:xfrm>
            <a:off x="828476" y="358594"/>
            <a:ext cx="8391724" cy="505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ctr" anchorCtr="0">
            <a:spAutoFit/>
          </a:bodyPr>
          <a:lstStyle/>
          <a:p>
            <a:pPr marL="127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55E"/>
              </a:buClr>
              <a:buSzPts val="3200"/>
              <a:buFont typeface="Century Gothic"/>
              <a:buNone/>
            </a:pPr>
            <a:r>
              <a:rPr lang="es-ES" sz="3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Análisis de Causa Raíz</a:t>
            </a:r>
            <a:endParaRPr sz="3200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AA44BEC-7AAC-8D88-6410-FDB8C081705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059" y="1091491"/>
            <a:ext cx="9742345" cy="5250182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28"/>
          <p:cNvSpPr txBox="1">
            <a:spLocks noGrp="1"/>
          </p:cNvSpPr>
          <p:nvPr>
            <p:ph type="title"/>
          </p:nvPr>
        </p:nvSpPr>
        <p:spPr>
          <a:xfrm>
            <a:off x="828476" y="358594"/>
            <a:ext cx="8391724" cy="505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ctr" anchorCtr="0">
            <a:spAutoFit/>
          </a:bodyPr>
          <a:lstStyle/>
          <a:p>
            <a:pPr marL="127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55E"/>
              </a:buClr>
              <a:buSzPts val="3200"/>
              <a:buFont typeface="Century Gothic"/>
              <a:buNone/>
            </a:pPr>
            <a:r>
              <a:rPr lang="es-ES" sz="3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Análisis de Causa Raíz</a:t>
            </a:r>
            <a:endParaRPr sz="3200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D448D98-1D96-F4BB-1126-1294B59583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149" y="1580444"/>
            <a:ext cx="11099291" cy="456656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>
          <a:extLst>
            <a:ext uri="{FF2B5EF4-FFF2-40B4-BE49-F238E27FC236}">
              <a16:creationId xmlns:a16="http://schemas.microsoft.com/office/drawing/2014/main" id="{C44FE12D-FFBA-DC4C-1281-FB5F4D7879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28">
            <a:extLst>
              <a:ext uri="{FF2B5EF4-FFF2-40B4-BE49-F238E27FC236}">
                <a16:creationId xmlns:a16="http://schemas.microsoft.com/office/drawing/2014/main" id="{BACBD319-257B-E90E-A03C-40A4DC7E08F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28476" y="358594"/>
            <a:ext cx="8391724" cy="505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ctr" anchorCtr="0">
            <a:spAutoFit/>
          </a:bodyPr>
          <a:lstStyle/>
          <a:p>
            <a:pPr marL="127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55E"/>
              </a:buClr>
              <a:buSzPts val="3200"/>
              <a:buFont typeface="Century Gothic"/>
              <a:buNone/>
            </a:pPr>
            <a:r>
              <a:rPr lang="es-ES" sz="3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Análisis de Causa Raíz</a:t>
            </a:r>
            <a:endParaRPr sz="3200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1B6FA201-9879-7D12-4401-62E3D8A20FE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476" y="1142615"/>
            <a:ext cx="10088975" cy="4956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1596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29"/>
          <p:cNvSpPr txBox="1">
            <a:spLocks noGrp="1"/>
          </p:cNvSpPr>
          <p:nvPr>
            <p:ph type="title"/>
          </p:nvPr>
        </p:nvSpPr>
        <p:spPr>
          <a:xfrm>
            <a:off x="828476" y="358599"/>
            <a:ext cx="10911968" cy="505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ctr" anchorCtr="0">
            <a:spAutoFit/>
          </a:bodyPr>
          <a:lstStyle/>
          <a:p>
            <a:pPr marL="127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55E"/>
              </a:buClr>
              <a:buSzPts val="3200"/>
              <a:buFont typeface="Century Gothic"/>
              <a:buNone/>
            </a:pPr>
            <a:r>
              <a:rPr lang="es-ES" sz="3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Capacidad del proceso</a:t>
            </a:r>
            <a:endParaRPr sz="3200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75" name="Google Shape;475;p29"/>
          <p:cNvSpPr txBox="1"/>
          <p:nvPr/>
        </p:nvSpPr>
        <p:spPr>
          <a:xfrm>
            <a:off x="5670065" y="1287475"/>
            <a:ext cx="6096000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2400"/>
            </a:pPr>
            <a:endParaRPr lang="es-MX" sz="1600" dirty="0">
              <a:solidFill>
                <a:srgbClr val="3A3838"/>
              </a:solidFill>
              <a:latin typeface="Calibri"/>
              <a:cs typeface="Calibri"/>
              <a:sym typeface="Calibri"/>
            </a:endParaRPr>
          </a:p>
          <a:p>
            <a:pPr marL="342900" marR="0" lvl="0" indent="-342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2400"/>
              <a:buFont typeface="Arial"/>
              <a:buChar char="•"/>
            </a:pPr>
            <a:endParaRPr lang="es-MX" sz="1600" b="0" i="0" u="none" strike="noStrike" cap="none" dirty="0">
              <a:solidFill>
                <a:srgbClr val="3A3838"/>
              </a:solidFill>
              <a:latin typeface="Calibri"/>
              <a:ea typeface="Arial"/>
              <a:cs typeface="Calibri"/>
              <a:sym typeface="Calibri"/>
            </a:endParaRPr>
          </a:p>
          <a:p>
            <a:pPr marL="342900" marR="0" lvl="0" indent="-342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2400"/>
              <a:buFont typeface="Arial"/>
              <a:buChar char="•"/>
            </a:pPr>
            <a:endParaRPr sz="1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69234510-6083-08D0-858A-52C81F3533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8732" y="1145999"/>
            <a:ext cx="3886200" cy="2459762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06D4CD93-82A9-B33C-BF6B-E92F3B1D5D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8732" y="3862294"/>
            <a:ext cx="3929524" cy="2338601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5C109E84-7CA0-6DD5-52C0-99CE7182BC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76736" y="1704501"/>
            <a:ext cx="6389329" cy="3802519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8"/>
          <p:cNvSpPr txBox="1">
            <a:spLocks noGrp="1"/>
          </p:cNvSpPr>
          <p:nvPr>
            <p:ph type="title"/>
          </p:nvPr>
        </p:nvSpPr>
        <p:spPr>
          <a:xfrm>
            <a:off x="828476" y="358594"/>
            <a:ext cx="8391724" cy="505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ctr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55E"/>
              </a:buClr>
              <a:buSzPts val="3200"/>
              <a:buFont typeface="Century Gothic"/>
              <a:buNone/>
            </a:pPr>
            <a:r>
              <a:rPr lang="es-ES" sz="3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Propuesta de Mejora</a:t>
            </a:r>
            <a:endParaRPr sz="3200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88" name="Google Shape;488;p8"/>
          <p:cNvSpPr txBox="1"/>
          <p:nvPr/>
        </p:nvSpPr>
        <p:spPr>
          <a:xfrm>
            <a:off x="153851" y="1705392"/>
            <a:ext cx="5120640" cy="1384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l" rtl="0">
              <a:defRPr sz="1000"/>
            </a:pPr>
            <a:r>
              <a:rPr lang="es-ES_tradnl" sz="1200" b="0" i="0" u="none" strike="noStrike" baseline="0" dirty="0">
                <a:solidFill>
                  <a:srgbClr val="333333"/>
                </a:solidFill>
                <a:latin typeface="+mn-lt"/>
                <a:cs typeface="Calibri" pitchFamily="2" charset="0"/>
              </a:rPr>
              <a:t>Las propuestas de mejora mencionadas son:</a:t>
            </a:r>
          </a:p>
          <a:p>
            <a:pPr marL="171450" indent="-171450" algn="l" rtl="0">
              <a:buFont typeface="Arial" panose="020B0604020202020204" pitchFamily="34" charset="0"/>
              <a:buChar char="•"/>
              <a:defRPr sz="1000"/>
            </a:pPr>
            <a:r>
              <a:rPr lang="es-MX" sz="1200" b="0" i="0" u="none" strike="noStrike" cap="none" dirty="0">
                <a:solidFill>
                  <a:srgbClr val="000000"/>
                </a:solidFill>
                <a:latin typeface="+mn-lt"/>
                <a:cs typeface="Calibri" panose="020F0502020204030204" pitchFamily="34" charset="0"/>
                <a:sym typeface="Arial"/>
              </a:rPr>
              <a:t>Analizar la viabilidad de cada idea según costo, tiempo, y recursos disponibles.</a:t>
            </a:r>
          </a:p>
          <a:p>
            <a:pPr marL="171450" indent="-171450" algn="l" rtl="0">
              <a:buFont typeface="Arial" panose="020B0604020202020204" pitchFamily="34" charset="0"/>
              <a:buChar char="•"/>
              <a:defRPr sz="1000"/>
            </a:pPr>
            <a:r>
              <a:rPr lang="es-MX" sz="1200" b="0" i="0" u="none" strike="noStrike" cap="none" dirty="0">
                <a:solidFill>
                  <a:srgbClr val="000000"/>
                </a:solidFill>
                <a:latin typeface="+mn-lt"/>
                <a:cs typeface="Calibri" panose="020F0502020204030204" pitchFamily="34" charset="0"/>
                <a:sym typeface="Arial"/>
              </a:rPr>
              <a:t>Priorizar las soluciones prácticas y de menor impacto en el desempeño del equipo.</a:t>
            </a:r>
          </a:p>
          <a:p>
            <a:pPr marL="171450" indent="-171450" algn="l" rtl="0">
              <a:buFont typeface="Arial" panose="020B0604020202020204" pitchFamily="34" charset="0"/>
              <a:buChar char="•"/>
              <a:defRPr sz="1000"/>
            </a:pPr>
            <a:r>
              <a:rPr lang="es-MX" sz="1200" b="0" i="0" u="none" strike="noStrike" cap="none" dirty="0">
                <a:solidFill>
                  <a:srgbClr val="000000"/>
                </a:solidFill>
                <a:latin typeface="+mn-lt"/>
                <a:cs typeface="Calibri" panose="020F0502020204030204" pitchFamily="34" charset="0"/>
                <a:sym typeface="Arial"/>
              </a:rPr>
              <a:t>Implementar y monitorear los resultados para ajustar el plan si es necesario</a:t>
            </a:r>
            <a:endParaRPr sz="1200" b="0" i="0" u="none" strike="noStrike" cap="none" dirty="0">
              <a:solidFill>
                <a:srgbClr val="000000"/>
              </a:solidFill>
              <a:latin typeface="+mn-lt"/>
              <a:cs typeface="Calibri" panose="020F0502020204030204" pitchFamily="34" charset="0"/>
              <a:sym typeface="Arial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B35291A1-8F4B-B393-C051-EA6AA469C9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7667" y="1151917"/>
            <a:ext cx="6954333" cy="455416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9"/>
          <p:cNvSpPr txBox="1">
            <a:spLocks noGrp="1"/>
          </p:cNvSpPr>
          <p:nvPr>
            <p:ph type="title"/>
          </p:nvPr>
        </p:nvSpPr>
        <p:spPr>
          <a:xfrm>
            <a:off x="3328379" y="567267"/>
            <a:ext cx="4848424" cy="998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ctr" anchorCtr="0">
            <a:spAutoFit/>
          </a:bodyPr>
          <a:lstStyle/>
          <a:p>
            <a:pPr marL="127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55E"/>
              </a:buClr>
              <a:buSzPts val="3200"/>
              <a:buFont typeface="Century Gothic"/>
              <a:buNone/>
            </a:pPr>
            <a:r>
              <a:rPr lang="es-ES" sz="3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Plan de Trabajo y Recursos</a:t>
            </a:r>
            <a:endParaRPr sz="3200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0" name="Google Shape;500;p9"/>
          <p:cNvSpPr txBox="1"/>
          <p:nvPr/>
        </p:nvSpPr>
        <p:spPr>
          <a:xfrm>
            <a:off x="2846249" y="1550770"/>
            <a:ext cx="6499501" cy="3130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l" rtl="0">
              <a:defRPr sz="1000"/>
            </a:pPr>
            <a:endParaRPr lang="es-ES_tradnl" sz="2000" b="0" i="0" u="none" strike="noStrike" baseline="0" dirty="0">
              <a:solidFill>
                <a:srgbClr val="333333"/>
              </a:solidFill>
              <a:latin typeface="Calibri" pitchFamily="2" charset="0"/>
              <a:cs typeface="Calibri" pitchFamily="2" charset="0"/>
            </a:endParaRPr>
          </a:p>
          <a:p>
            <a:pPr>
              <a:defRPr sz="1000"/>
            </a:pPr>
            <a:r>
              <a:rPr lang="es-MX" sz="1600" b="1" i="0" u="none" strike="noStrike" dirty="0">
                <a:solidFill>
                  <a:srgbClr val="000000"/>
                </a:solidFill>
                <a:effectLst/>
              </a:rPr>
              <a:t>1. Identificación del Problema</a:t>
            </a:r>
            <a:r>
              <a:rPr lang="es-MX" sz="1600" b="0" i="0" u="none" strike="noStrike" dirty="0">
                <a:solidFill>
                  <a:srgbClr val="000000"/>
                </a:solidFill>
                <a:effectLst/>
              </a:rPr>
              <a:t> El dispositivo carece de una licencia válida</a:t>
            </a:r>
          </a:p>
          <a:p>
            <a:pPr algn="l"/>
            <a:r>
              <a:rPr lang="es-MX" sz="1600" b="1" i="0" u="none" strike="noStrike" dirty="0">
                <a:solidFill>
                  <a:srgbClr val="000000"/>
                </a:solidFill>
                <a:effectLst/>
              </a:rPr>
              <a:t>2. Objetivo General</a:t>
            </a:r>
            <a:r>
              <a:rPr lang="es-MX" sz="1600" b="0" i="0" u="none" strike="noStrike" dirty="0">
                <a:solidFill>
                  <a:srgbClr val="000000"/>
                </a:solidFill>
                <a:effectLst/>
              </a:rPr>
              <a:t> Regularizar el uso del sistema operativo Windows en la laptop mediante la obtención de una licencia válida o la implementación de soluciones alternativas legales y eficientes.</a:t>
            </a:r>
          </a:p>
          <a:p>
            <a:pPr algn="l"/>
            <a:r>
              <a:rPr lang="es-MX" sz="1600" b="1" i="0" u="none" strike="noStrike" dirty="0">
                <a:solidFill>
                  <a:srgbClr val="000000"/>
                </a:solidFill>
                <a:effectLst/>
              </a:rPr>
              <a:t>Estrategia 1: Adquisición de una licencia válida de Windows</a:t>
            </a:r>
          </a:p>
          <a:p>
            <a:r>
              <a:rPr lang="es-MX" sz="1600" b="1" i="0" u="none" strike="noStrike" dirty="0">
                <a:solidFill>
                  <a:srgbClr val="000000"/>
                </a:solidFill>
                <a:effectLst/>
              </a:rPr>
              <a:t>Estrategia 2: Implementación de sistemas alternativos</a:t>
            </a:r>
          </a:p>
          <a:p>
            <a:r>
              <a:rPr lang="es-MX" sz="1600" b="1" i="0" u="none" strike="noStrike" dirty="0">
                <a:solidFill>
                  <a:srgbClr val="000000"/>
                </a:solidFill>
                <a:effectLst/>
              </a:rPr>
              <a:t>Estrategia 3: Uso de soluciones temporales</a:t>
            </a:r>
          </a:p>
          <a:p>
            <a:pPr algn="l"/>
            <a:endParaRPr lang="es-MX" sz="1200" b="0" i="0" u="none" strike="noStrike" dirty="0">
              <a:solidFill>
                <a:srgbClr val="000000"/>
              </a:solidFill>
              <a:effectLst/>
            </a:endParaRPr>
          </a:p>
          <a:p>
            <a:pPr algn="l" rtl="0">
              <a:defRPr sz="1000"/>
            </a:pPr>
            <a:endParaRPr lang="es-MX" sz="1200" dirty="0">
              <a:solidFill>
                <a:srgbClr val="595959"/>
              </a:solidFill>
              <a:latin typeface="Calibri"/>
              <a:cs typeface="Calibri"/>
              <a:sym typeface="Calibri"/>
            </a:endParaRPr>
          </a:p>
          <a:p>
            <a:pPr marL="800100" marR="0" lvl="1" indent="-342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Arial" panose="020B0604020202020204" pitchFamily="34" charset="0"/>
              <a:buChar char="•"/>
            </a:pPr>
            <a:endParaRPr lang="es-MX" sz="1200" dirty="0">
              <a:solidFill>
                <a:srgbClr val="595959"/>
              </a:solidFill>
              <a:latin typeface="Calibri"/>
              <a:cs typeface="Calibri"/>
              <a:sym typeface="Calibri"/>
            </a:endParaRPr>
          </a:p>
          <a:p>
            <a:pPr marL="914400" marR="0" lvl="1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Arial"/>
              <a:buChar char="•"/>
            </a:pPr>
            <a:endParaRPr sz="11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29C81CE1-B6A3-3383-AE5B-30CEEBB884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7375" y="4077392"/>
            <a:ext cx="9941154" cy="1617122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10"/>
          <p:cNvSpPr txBox="1">
            <a:spLocks noGrp="1"/>
          </p:cNvSpPr>
          <p:nvPr>
            <p:ph type="title"/>
          </p:nvPr>
        </p:nvSpPr>
        <p:spPr>
          <a:xfrm>
            <a:off x="828476" y="358594"/>
            <a:ext cx="8391724" cy="505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ctr" anchorCtr="0">
            <a:spAutoFit/>
          </a:bodyPr>
          <a:lstStyle/>
          <a:p>
            <a:pPr marL="127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55E"/>
              </a:buClr>
              <a:buSzPts val="3200"/>
              <a:buFont typeface="Century Gothic"/>
              <a:buNone/>
            </a:pPr>
            <a:r>
              <a:rPr lang="es-ES" sz="3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Plan de Control y Seguimiento</a:t>
            </a:r>
            <a:endParaRPr sz="3200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12" name="Google Shape;512;p10"/>
          <p:cNvSpPr txBox="1"/>
          <p:nvPr/>
        </p:nvSpPr>
        <p:spPr>
          <a:xfrm>
            <a:off x="556200" y="1753769"/>
            <a:ext cx="11079600" cy="15927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rtl="0">
              <a:lnSpc>
                <a:spcPts val="1300"/>
              </a:lnSpc>
              <a:defRPr sz="1000"/>
            </a:pPr>
            <a:r>
              <a:rPr lang="es-ES_tradnl" sz="1600" b="0" i="0" u="none" strike="noStrike" baseline="0" dirty="0">
                <a:solidFill>
                  <a:srgbClr val="333333"/>
                </a:solidFill>
                <a:latin typeface="+mn-lt"/>
                <a:cs typeface="Calibri" pitchFamily="2" charset="0"/>
              </a:rPr>
              <a:t>¿Qué problemas pueden ser anticipados? Al comprar la licencia con tiempo se puede evitar toda una serie de errores y tiempos perdidos</a:t>
            </a:r>
          </a:p>
          <a:p>
            <a:pPr rtl="0">
              <a:lnSpc>
                <a:spcPts val="1300"/>
              </a:lnSpc>
              <a:defRPr sz="1000"/>
            </a:pPr>
            <a:endParaRPr lang="es-ES_tradnl" sz="1600" b="0" i="0" u="none" strike="noStrike" baseline="0" dirty="0">
              <a:solidFill>
                <a:srgbClr val="333333"/>
              </a:solidFill>
              <a:latin typeface="+mn-lt"/>
              <a:cs typeface="Calibri" pitchFamily="2" charset="0"/>
            </a:endParaRPr>
          </a:p>
          <a:p>
            <a:pPr rtl="0">
              <a:lnSpc>
                <a:spcPts val="1300"/>
              </a:lnSpc>
              <a:defRPr sz="1000"/>
            </a:pPr>
            <a:r>
              <a:rPr lang="es-MX" sz="1600" dirty="0">
                <a:latin typeface="Arial" panose="020B0604020202020204" pitchFamily="34" charset="0"/>
                <a:cs typeface="Arial" panose="020B0604020202020204" pitchFamily="34" charset="0"/>
              </a:rPr>
              <a:t>- Se llevó a cabo una inspección del equipo (computadora portátil) para identificar posibles fallos o ralentizaciones en su desempeño.</a:t>
            </a:r>
            <a:br>
              <a:rPr lang="es-MX" sz="16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MX" sz="1600" dirty="0"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s-MX" sz="1600" b="0" i="0" u="none" strike="noStrike" dirty="0"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Se diseñó un diagrama SwimLane con las acciones necesarias para minimizar errores y optimizar los tiempos del proceso.</a:t>
            </a:r>
          </a:p>
          <a:p>
            <a:pPr rtl="0">
              <a:lnSpc>
                <a:spcPts val="1300"/>
              </a:lnSpc>
              <a:defRPr sz="1000"/>
            </a:pPr>
            <a:r>
              <a:rPr lang="es-MX" sz="1600" b="0" i="0" u="none" strike="noStrike" dirty="0"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- Se solicitó una sesión de asesoramiento de al menos 15 minutos con el profesor para aclarar inquietudes sobre el uso de herramientas tecnológicas y la metodología Lean     Six Sigma.</a:t>
            </a:r>
            <a:endParaRPr lang="es-ES_tradnl" sz="1600" b="0" i="0" u="none" strike="noStrike" baseline="0" dirty="0">
              <a:solidFill>
                <a:srgbClr val="33333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990BB2B7-3C9B-E37E-0439-D7CC2C4C29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919" y="4014167"/>
            <a:ext cx="11676425" cy="677333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11"/>
          <p:cNvSpPr txBox="1">
            <a:spLocks noGrp="1"/>
          </p:cNvSpPr>
          <p:nvPr>
            <p:ph type="title"/>
          </p:nvPr>
        </p:nvSpPr>
        <p:spPr>
          <a:xfrm>
            <a:off x="828476" y="358594"/>
            <a:ext cx="8391724" cy="505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ctr" anchorCtr="0">
            <a:spAutoFit/>
          </a:bodyPr>
          <a:lstStyle/>
          <a:p>
            <a:pPr marL="127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55E"/>
              </a:buClr>
              <a:buSzPts val="3200"/>
              <a:buFont typeface="Century Gothic"/>
              <a:buNone/>
            </a:pPr>
            <a:r>
              <a:rPr lang="es-ES" sz="3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Ahorros Generados</a:t>
            </a:r>
            <a:endParaRPr sz="3200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23" name="Google Shape;523;p11"/>
          <p:cNvSpPr txBox="1"/>
          <p:nvPr/>
        </p:nvSpPr>
        <p:spPr>
          <a:xfrm>
            <a:off x="189593" y="1511754"/>
            <a:ext cx="11140440" cy="34162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914400" marR="0" lvl="1" indent="-4572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Arial"/>
              <a:buChar char="•"/>
            </a:pPr>
            <a:r>
              <a:rPr lang="es-MX" sz="2400" b="0" i="0" u="none" strike="noStrike" cap="none" dirty="0">
                <a:solidFill>
                  <a:schemeClr val="tx1"/>
                </a:solidFill>
                <a:latin typeface="+mn-lt"/>
                <a:ea typeface="Calibri"/>
                <a:cs typeface="Calibri"/>
                <a:sym typeface="Calibri"/>
              </a:rPr>
              <a:t>Se disminuyó en un 99% el tiempo que se dedicaba a realizar las actividades de la materia de Sistemas de Manufactura.</a:t>
            </a:r>
          </a:p>
          <a:p>
            <a:pPr marL="914400" marR="0" lvl="1" indent="-4572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Arial"/>
              <a:buChar char="•"/>
            </a:pPr>
            <a:r>
              <a:rPr lang="es-MX" sz="2400" dirty="0">
                <a:solidFill>
                  <a:schemeClr val="tx1"/>
                </a:solidFill>
                <a:latin typeface="+mn-lt"/>
                <a:ea typeface="Calibri"/>
                <a:cs typeface="Calibri"/>
                <a:sym typeface="Calibri"/>
              </a:rPr>
              <a:t>Se eliminó un 99% de errores en el proceso  del proyecto integrador, mediante el pagar la licencia, uso de diagramas de flujo, SOP´s y hojas de verificación.</a:t>
            </a:r>
          </a:p>
          <a:p>
            <a:pPr marL="800100" lvl="8" indent="-342900" algn="just">
              <a:buClr>
                <a:srgbClr val="595959"/>
              </a:buClr>
              <a:buSzPts val="2400"/>
              <a:buFont typeface="Arial" panose="020B0604020202020204" pitchFamily="34" charset="0"/>
              <a:buChar char="•"/>
            </a:pPr>
            <a:r>
              <a:rPr lang="es-MX" sz="2400" dirty="0">
                <a:solidFill>
                  <a:schemeClr val="tx1"/>
                </a:solidFill>
                <a:latin typeface="+mn-lt"/>
                <a:ea typeface="Calibri"/>
                <a:cs typeface="Calibri"/>
                <a:sym typeface="Calibri"/>
              </a:rPr>
              <a:t>Al momento de efectuar la compra de la licencia con tiempo sale mas economico lo cual al realizar el cobro con tarjeta de credito sale aun mas barato.</a:t>
            </a:r>
          </a:p>
          <a:p>
            <a:pPr marL="457200" lvl="4" algn="just">
              <a:buClr>
                <a:srgbClr val="595959"/>
              </a:buClr>
              <a:buSzPts val="2400"/>
            </a:pPr>
            <a:r>
              <a:rPr lang="es-MX" sz="2400" dirty="0">
                <a:solidFill>
                  <a:schemeClr val="tx1"/>
                </a:solidFill>
                <a:latin typeface="+mn-lt"/>
                <a:ea typeface="Calibri"/>
                <a:cs typeface="Calibri"/>
                <a:sym typeface="Calibri"/>
              </a:rPr>
              <a:t>Por lo tanto, los ahorros proyectados son de 1432 USD </a:t>
            </a:r>
            <a:endParaRPr lang="es-MX" sz="2400" b="0" i="0" u="none" strike="noStrike" cap="none" dirty="0">
              <a:solidFill>
                <a:schemeClr val="tx1"/>
              </a:solidFill>
              <a:latin typeface="+mn-lt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12"/>
          <p:cNvSpPr txBox="1">
            <a:spLocks noGrp="1"/>
          </p:cNvSpPr>
          <p:nvPr>
            <p:ph type="title"/>
          </p:nvPr>
        </p:nvSpPr>
        <p:spPr>
          <a:xfrm>
            <a:off x="403852" y="2466113"/>
            <a:ext cx="3325466" cy="997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ctr" anchorCtr="0">
            <a:spAutoFit/>
          </a:bodyPr>
          <a:lstStyle/>
          <a:p>
            <a:pPr marL="12700" marR="508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entury Gothic"/>
              <a:buNone/>
            </a:pPr>
            <a:r>
              <a:rPr lang="es-ES" sz="3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Lecciones</a:t>
            </a:r>
            <a:br>
              <a:rPr lang="es-ES" sz="3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s-ES" sz="3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Aprendidas</a:t>
            </a:r>
            <a:endParaRPr sz="3200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32" name="Google Shape;532;p12"/>
          <p:cNvSpPr txBox="1"/>
          <p:nvPr/>
        </p:nvSpPr>
        <p:spPr>
          <a:xfrm>
            <a:off x="3265863" y="1054712"/>
            <a:ext cx="8522285" cy="50167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MX" sz="2000" b="0" i="0" u="none" strike="noStrike" dirty="0">
                <a:solidFill>
                  <a:srgbClr val="000000"/>
                </a:solidFill>
                <a:effectLst/>
              </a:rPr>
              <a:t>Estoy motivado y decidido a continuar implementando mejoras en diferentes áreas de oportunidad, tanto a nivel personal como profesional. Además, tengo la intención de comprar mi licencia de windows al dia siguiente de queuse venza para evitar hacer estos proyectos.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s-MX" sz="2000" b="0" i="0" u="none" strike="noStrike" dirty="0">
              <a:solidFill>
                <a:srgbClr val="000000"/>
              </a:solidFill>
              <a:effectLst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MX" sz="2000" b="0" i="0" u="none" strike="noStrike" dirty="0">
                <a:solidFill>
                  <a:srgbClr val="000000"/>
                </a:solidFill>
                <a:effectLst/>
              </a:rPr>
              <a:t>La implementación de herramientas de Yellow y Green Belt despertaba en mí una mezcla de entusiasmo y preocupación, ya que deseaba aplicarlas de manera adecuada en un proyecto real.</a:t>
            </a:r>
            <a:br>
              <a:rPr lang="es-MX" sz="2000" b="0" i="0" u="none" strike="noStrike" dirty="0">
                <a:solidFill>
                  <a:srgbClr val="000000"/>
                </a:solidFill>
                <a:effectLst/>
              </a:rPr>
            </a:br>
            <a:endParaRPr lang="es-MX" sz="2000" b="0" i="0" u="none" strike="noStrike" dirty="0">
              <a:solidFill>
                <a:srgbClr val="000000"/>
              </a:solidFill>
              <a:effectLst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MX" sz="2000" b="0" i="0" u="none" strike="noStrike" dirty="0">
                <a:solidFill>
                  <a:srgbClr val="000000"/>
                </a:solidFill>
                <a:effectLst/>
              </a:rPr>
              <a:t>Al principio, enfrenté dificultades tanto en el diseño como en la aplicación de estas herramientas. Sin embargo, gracias a las sesiones de asesoramiento y a la orientación del profesor, logré completar con éxito el proyecto integrador.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s-MX" sz="2000" b="0" i="0" u="none" strike="noStrike" dirty="0">
              <a:solidFill>
                <a:srgbClr val="000000"/>
              </a:solidFill>
              <a:effectLst/>
            </a:endParaRPr>
          </a:p>
          <a:p>
            <a:pPr algn="just"/>
            <a:endParaRPr lang="es-MX" sz="2000" b="0" i="0" u="none" strike="noStrike" dirty="0">
              <a:solidFill>
                <a:srgbClr val="000000"/>
              </a:solidFill>
              <a:effectLst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C1E557-225B-6E9A-C9A1-087A9843F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/>
              <a:t>Foto de equipo implementador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3A93B77-9413-39C3-B372-0C4510F6B8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3819681" y="2135307"/>
            <a:ext cx="4552637" cy="3414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25876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"/>
          <p:cNvSpPr txBox="1">
            <a:spLocks noGrp="1"/>
          </p:cNvSpPr>
          <p:nvPr>
            <p:ph type="title"/>
          </p:nvPr>
        </p:nvSpPr>
        <p:spPr>
          <a:xfrm>
            <a:off x="932111" y="1807090"/>
            <a:ext cx="2718643" cy="2966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ctr" anchorCtr="0">
            <a:spAutoFit/>
          </a:bodyPr>
          <a:lstStyle/>
          <a:p>
            <a:pPr marL="12700" marR="5080" algn="ctr">
              <a:lnSpc>
                <a:spcPct val="100000"/>
              </a:lnSpc>
              <a:buClr>
                <a:srgbClr val="FFFFFF"/>
              </a:buClr>
              <a:buSzPts val="3200"/>
            </a:pPr>
            <a:r>
              <a:rPr lang="es-MX" sz="3200" b="1" dirty="0">
                <a:solidFill>
                  <a:schemeClr val="tx1"/>
                </a:solidFill>
                <a:latin typeface="Arial Rounded MT Bold" panose="020F0704030504030204" pitchFamily="34" charset="77"/>
              </a:rPr>
              <a:t>El alumno y su desafio en estandarizado de proyectos</a:t>
            </a:r>
            <a:br>
              <a:rPr lang="es-MX" sz="3200" dirty="0">
                <a:solidFill>
                  <a:schemeClr val="tx1"/>
                </a:solidFill>
              </a:rPr>
            </a:br>
            <a:endParaRPr sz="3200" dirty="0">
              <a:solidFill>
                <a:schemeClr val="tx1"/>
              </a:solidFill>
              <a:latin typeface="Arial Rounded MT Bold" panose="020F0704030504030204" pitchFamily="34" charset="77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B949F4AA-0989-82AB-2472-39E043148F53}"/>
              </a:ext>
            </a:extLst>
          </p:cNvPr>
          <p:cNvSpPr txBox="1"/>
          <p:nvPr/>
        </p:nvSpPr>
        <p:spPr>
          <a:xfrm>
            <a:off x="4630542" y="197346"/>
            <a:ext cx="6231989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800" b="1" dirty="0">
                <a:solidFill>
                  <a:schemeClr val="tx1"/>
                </a:solidFill>
              </a:rPr>
              <a:t>Nombre: </a:t>
            </a:r>
            <a:r>
              <a:rPr lang="es-MX" sz="1800" dirty="0">
                <a:solidFill>
                  <a:schemeClr val="tx1"/>
                </a:solidFill>
              </a:rPr>
              <a:t>Gerardo Pulido Hernandez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800" b="1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800" b="1" dirty="0">
                <a:solidFill>
                  <a:schemeClr val="tx1"/>
                </a:solidFill>
              </a:rPr>
              <a:t>Correo electrónico: </a:t>
            </a:r>
            <a:r>
              <a:rPr lang="es-MX" sz="1800" dirty="0">
                <a:solidFill>
                  <a:schemeClr val="tx1"/>
                </a:solidFill>
              </a:rPr>
              <a:t>l21140853@queretaro.tecnm.mx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800" b="1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800" b="1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800" b="1" dirty="0">
                <a:solidFill>
                  <a:schemeClr val="tx1"/>
                </a:solidFill>
              </a:rPr>
              <a:t>Institución: </a:t>
            </a:r>
            <a:r>
              <a:rPr lang="es-MX" sz="1800" dirty="0">
                <a:solidFill>
                  <a:schemeClr val="tx1"/>
                </a:solidFill>
              </a:rPr>
              <a:t>Instituto Tecnológico de Querétaro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800" b="1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800" b="1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800" b="1" dirty="0">
                <a:solidFill>
                  <a:schemeClr val="tx1"/>
                </a:solidFill>
              </a:rPr>
              <a:t>Profesor: </a:t>
            </a:r>
            <a:r>
              <a:rPr lang="es-MX" sz="1800" dirty="0">
                <a:solidFill>
                  <a:schemeClr val="tx1"/>
                </a:solidFill>
              </a:rPr>
              <a:t>Luis Alberto Ángeles Hurtado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800" b="1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800" b="1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800" b="1" dirty="0">
                <a:solidFill>
                  <a:schemeClr val="tx1"/>
                </a:solidFill>
              </a:rPr>
              <a:t>Tipo de proyecto aplicado (real) o teórico: </a:t>
            </a:r>
            <a:r>
              <a:rPr lang="es-MX" sz="1800" dirty="0">
                <a:solidFill>
                  <a:schemeClr val="tx1"/>
                </a:solidFill>
              </a:rPr>
              <a:t>El alumnado y su desafio en estandarizado de proyectos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800" b="1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800" b="1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800" b="1" dirty="0">
                <a:solidFill>
                  <a:schemeClr val="tx1"/>
                </a:solidFill>
              </a:rPr>
              <a:t>Ahorros anualizados: </a:t>
            </a:r>
            <a:r>
              <a:rPr lang="es-MX" sz="1800" dirty="0">
                <a:solidFill>
                  <a:schemeClr val="tx1"/>
                </a:solidFill>
              </a:rPr>
              <a:t>1432 USD anuales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800" b="1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800" b="1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800" b="1" dirty="0">
                <a:solidFill>
                  <a:schemeClr val="tx1"/>
                </a:solidFill>
              </a:rPr>
              <a:t>Ciudad: </a:t>
            </a:r>
            <a:r>
              <a:rPr lang="es-MX" sz="1800" dirty="0">
                <a:solidFill>
                  <a:schemeClr val="tx1"/>
                </a:solidFill>
              </a:rPr>
              <a:t>Querétaro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800" b="1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800" b="1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800" b="1" dirty="0">
                <a:solidFill>
                  <a:schemeClr val="tx1"/>
                </a:solidFill>
              </a:rPr>
              <a:t>Fecha: </a:t>
            </a:r>
            <a:r>
              <a:rPr lang="es-MX" sz="1800" dirty="0">
                <a:solidFill>
                  <a:schemeClr val="tx1"/>
                </a:solidFill>
              </a:rPr>
              <a:t>Agosto - Diciembre 2024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>
          <a:extLst>
            <a:ext uri="{FF2B5EF4-FFF2-40B4-BE49-F238E27FC236}">
              <a16:creationId xmlns:a16="http://schemas.microsoft.com/office/drawing/2014/main" id="{AE38B4E8-3130-DC4C-EC4F-369B63D67D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69" name="Rounded Rectangle 26">
            <a:extLst>
              <a:ext uri="{FF2B5EF4-FFF2-40B4-BE49-F238E27FC236}">
                <a16:creationId xmlns:a16="http://schemas.microsoft.com/office/drawing/2014/main" id="{09934A04-A2D2-69E2-C807-D4CF6FA136CC}"/>
              </a:ext>
            </a:extLst>
          </p:cNvPr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15963" y="4832350"/>
            <a:ext cx="23114000" cy="5446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30D23173-900A-4435-A308-9F9D1588A2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41315"/>
            <a:ext cx="12127527" cy="5975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0993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4"/>
          <p:cNvSpPr txBox="1">
            <a:spLocks noGrp="1"/>
          </p:cNvSpPr>
          <p:nvPr>
            <p:ph type="title"/>
          </p:nvPr>
        </p:nvSpPr>
        <p:spPr>
          <a:xfrm>
            <a:off x="828476" y="358594"/>
            <a:ext cx="8391724" cy="505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ctr" anchorCtr="0">
            <a:spAutoFit/>
          </a:bodyPr>
          <a:lstStyle/>
          <a:p>
            <a:pPr marL="127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55E"/>
              </a:buClr>
              <a:buSzPts val="3200"/>
              <a:buFont typeface="Century Gothic"/>
              <a:buNone/>
            </a:pPr>
            <a:r>
              <a:rPr lang="es-ES" sz="3200" b="1" dirty="0">
                <a:solidFill>
                  <a:schemeClr val="tx1"/>
                </a:solidFill>
                <a:latin typeface="+mn-lt"/>
                <a:ea typeface="Century Gothic"/>
                <a:cs typeface="Century Gothic"/>
                <a:sym typeface="Century Gothic"/>
              </a:rPr>
              <a:t>Antecedentes</a:t>
            </a:r>
            <a:endParaRPr sz="3200" dirty="0">
              <a:solidFill>
                <a:schemeClr val="tx1"/>
              </a:solidFill>
              <a:latin typeface="+mn-lt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649235" y="1719944"/>
            <a:ext cx="6569146" cy="3139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just"/>
            <a:r>
              <a:rPr lang="es-MX" sz="1800" b="0" i="0" u="none" strike="noStrike" dirty="0">
                <a:solidFill>
                  <a:srgbClr val="000000"/>
                </a:solidFill>
                <a:effectLst/>
              </a:rPr>
              <a:t>El 26 de agosto de 2024, en el Instituto Tecnológico de Querétaro, se </a:t>
            </a:r>
            <a:r>
              <a:rPr lang="es-MX" sz="1800" b="0" i="0" u="none" strike="noStrike">
                <a:solidFill>
                  <a:srgbClr val="000000"/>
                </a:solidFill>
                <a:effectLst/>
              </a:rPr>
              <a:t>identifico una problematica en </a:t>
            </a:r>
            <a:r>
              <a:rPr lang="es-MX" sz="1800" b="0" i="0" u="none" strike="noStrike" dirty="0">
                <a:solidFill>
                  <a:srgbClr val="000000"/>
                </a:solidFill>
                <a:effectLst/>
              </a:rPr>
              <a:t>la materia de Sistemas de Manufactura de 7° semestre </a:t>
            </a:r>
            <a:r>
              <a:rPr lang="es-MX" sz="1800" dirty="0"/>
              <a:t>ya que </a:t>
            </a:r>
            <a:r>
              <a:rPr lang="es-MX" sz="1800" b="0" i="0" u="none" strike="noStrike" dirty="0">
                <a:solidFill>
                  <a:srgbClr val="000000"/>
                </a:solidFill>
                <a:effectLst/>
              </a:rPr>
              <a:t>presentaba una carencia de habilidades técnicas para manejar GitHub de manera eficiente</a:t>
            </a:r>
            <a:r>
              <a:rPr lang="es-MX" sz="1800" dirty="0"/>
              <a:t>, </a:t>
            </a:r>
            <a:r>
              <a:rPr lang="es-MX" sz="1800" b="0" i="0" u="none" strike="noStrike" dirty="0">
                <a:solidFill>
                  <a:srgbClr val="000000"/>
                </a:solidFill>
                <a:effectLst/>
              </a:rPr>
              <a:t>tambien particularmente se retraso mas tiempo de lo previsto por la falta de una licencia en dicho sistema operativo. Esto generó un retraso en actividades que normalmente requieren solo 5 minutos para completarse. En consecuencia, no se logró cumplir con las entregas de tareas con calidad dentro del plazo estipulado, ni con el indicador de porcentaje de errores esperado</a:t>
            </a:r>
          </a:p>
        </p:txBody>
      </p:sp>
      <p:pic>
        <p:nvPicPr>
          <p:cNvPr id="35842" name="Picture 2" descr="5W+2H Técnica de análisis de problemas - Progressa Lean">
            <a:extLst>
              <a:ext uri="{FF2B5EF4-FFF2-40B4-BE49-F238E27FC236}">
                <a16:creationId xmlns:a16="http://schemas.microsoft.com/office/drawing/2014/main" id="{CE1DEAD1-3FDD-B499-9380-45B3763DC6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4716" y="1652229"/>
            <a:ext cx="3908089" cy="3553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>
          <a:extLst>
            <a:ext uri="{FF2B5EF4-FFF2-40B4-BE49-F238E27FC236}">
              <a16:creationId xmlns:a16="http://schemas.microsoft.com/office/drawing/2014/main" id="{B31DA916-3870-6925-247E-0F0E8B4314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4">
            <a:extLst>
              <a:ext uri="{FF2B5EF4-FFF2-40B4-BE49-F238E27FC236}">
                <a16:creationId xmlns:a16="http://schemas.microsoft.com/office/drawing/2014/main" id="{E8D9DB1B-56A8-83F9-C3D7-A7C5F58C445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28476" y="358594"/>
            <a:ext cx="8391724" cy="505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ctr" anchorCtr="0">
            <a:spAutoFit/>
          </a:bodyPr>
          <a:lstStyle/>
          <a:p>
            <a:pPr marL="1270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55E"/>
              </a:buClr>
              <a:buSzPts val="3200"/>
              <a:buFont typeface="Century Gothic"/>
              <a:buNone/>
            </a:pPr>
            <a:r>
              <a:rPr lang="es-ES" sz="3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Antecedentes</a:t>
            </a:r>
            <a:endParaRPr sz="3200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" name="Picture 2" descr="5W+2H Técnica de análisis de problemas - Progressa Lean">
            <a:extLst>
              <a:ext uri="{FF2B5EF4-FFF2-40B4-BE49-F238E27FC236}">
                <a16:creationId xmlns:a16="http://schemas.microsoft.com/office/drawing/2014/main" id="{C49AEA8C-4FF3-0192-279E-1FF04CF860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476" y="1652229"/>
            <a:ext cx="3908089" cy="3553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0F8B3622-FCAF-8F2C-3DE5-EB375BAB31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9529" y="-1"/>
            <a:ext cx="69924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6459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5"/>
          <p:cNvSpPr txBox="1">
            <a:spLocks noGrp="1"/>
          </p:cNvSpPr>
          <p:nvPr>
            <p:ph type="title"/>
          </p:nvPr>
        </p:nvSpPr>
        <p:spPr>
          <a:xfrm>
            <a:off x="979271" y="184840"/>
            <a:ext cx="8391724" cy="505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ctr" anchorCtr="0">
            <a:spAutoFit/>
          </a:bodyPr>
          <a:lstStyle/>
          <a:p>
            <a:pPr marL="127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55E"/>
              </a:buClr>
              <a:buSzPts val="3200"/>
              <a:buFont typeface="Century Gothic"/>
              <a:buNone/>
            </a:pPr>
            <a:r>
              <a:rPr lang="es-ES" sz="3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Situación Actual</a:t>
            </a:r>
            <a:endParaRPr sz="3200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58" name="Google Shape;158;p5"/>
          <p:cNvSpPr txBox="1"/>
          <p:nvPr/>
        </p:nvSpPr>
        <p:spPr>
          <a:xfrm>
            <a:off x="547603" y="3783089"/>
            <a:ext cx="11096794" cy="2246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l"/>
            <a:r>
              <a:rPr lang="es-MX" sz="2000" b="0" i="0" u="none" strike="noStrike" dirty="0">
                <a:solidFill>
                  <a:srgbClr val="000000"/>
                </a:solidFill>
                <a:effectLst/>
              </a:rPr>
              <a:t>En la actualidad</a:t>
            </a:r>
            <a:r>
              <a:rPr lang="es-MX" sz="2000" dirty="0"/>
              <a:t>, </a:t>
            </a:r>
            <a:r>
              <a:rPr lang="es-MX" sz="2000" b="0" i="0" u="none" strike="noStrike" dirty="0">
                <a:solidFill>
                  <a:srgbClr val="000000"/>
                </a:solidFill>
                <a:effectLst/>
              </a:rPr>
              <a:t>durante el desarrollo de actividades académicas, </a:t>
            </a:r>
            <a:r>
              <a:rPr lang="es-MX" sz="2000" dirty="0"/>
              <a:t>se</a:t>
            </a:r>
            <a:r>
              <a:rPr lang="es-MX" sz="2000" b="0" i="0" u="none" strike="noStrike" dirty="0">
                <a:solidFill>
                  <a:srgbClr val="000000"/>
                </a:solidFill>
                <a:effectLst/>
              </a:rPr>
              <a:t> debe emplear GitHub para gestionar sus proyectos, lo que implica realizar acciones como clonar repositorios, crear ramas, organizar carpetas y generar archivos. Sin embargo, enfrentan serias dificultades debido a las licencias empleadas y a un debido </a:t>
            </a:r>
            <a:r>
              <a:rPr lang="es-MX" sz="2000" dirty="0"/>
              <a:t>entendimiento</a:t>
            </a:r>
            <a:r>
              <a:rPr lang="es-MX" sz="2000" b="0" i="0" u="none" strike="noStrike" dirty="0">
                <a:solidFill>
                  <a:srgbClr val="000000"/>
                </a:solidFill>
                <a:effectLst/>
              </a:rPr>
              <a:t> de las actividades lo que les impide completar de manera adecuada las tareas asignadas y por consiguiente entregarlas en tiempo y forma. Además, señalan que la falta de precisión en las indicaciones ocasiona confusión y errores frecuentes.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6DA35F78-553D-FF0B-98C6-206EF61EE5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9251" y="873629"/>
            <a:ext cx="9197788" cy="237157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>
          <a:extLst>
            <a:ext uri="{FF2B5EF4-FFF2-40B4-BE49-F238E27FC236}">
              <a16:creationId xmlns:a16="http://schemas.microsoft.com/office/drawing/2014/main" id="{455867BF-8B91-A0FA-C780-CA0E5ACB4E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5">
            <a:extLst>
              <a:ext uri="{FF2B5EF4-FFF2-40B4-BE49-F238E27FC236}">
                <a16:creationId xmlns:a16="http://schemas.microsoft.com/office/drawing/2014/main" id="{CA348252-C992-56BC-63D6-A1849E677B6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7624" y="1283613"/>
            <a:ext cx="12034376" cy="505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ctr" anchorCtr="0">
            <a:spAutoFit/>
          </a:bodyPr>
          <a:lstStyle/>
          <a:p>
            <a:pPr marL="127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55E"/>
              </a:buClr>
              <a:buSzPts val="3200"/>
              <a:buFont typeface="Century Gothic"/>
              <a:buNone/>
            </a:pPr>
            <a:r>
              <a:rPr lang="es-ES" sz="3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Situación Actual</a:t>
            </a:r>
            <a:endParaRPr lang="es-ES" sz="3200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7683" name="Flowchart: Process 33">
            <a:extLst>
              <a:ext uri="{FF2B5EF4-FFF2-40B4-BE49-F238E27FC236}">
                <a16:creationId xmlns:a16="http://schemas.microsoft.com/office/drawing/2014/main" id="{5D4BCD46-3238-4936-7431-406CFF88F3DA}"/>
              </a:ext>
            </a:extLst>
          </p:cNvPr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374388" y="338578825"/>
            <a:ext cx="29186187" cy="19569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802" name="Diamond 51">
            <a:extLst>
              <a:ext uri="{FF2B5EF4-FFF2-40B4-BE49-F238E27FC236}">
                <a16:creationId xmlns:a16="http://schemas.microsoft.com/office/drawing/2014/main" id="{ED18879D-9AAD-C66A-F969-398CAEF1CB9F}"/>
              </a:ext>
            </a:extLst>
          </p:cNvPr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909675" y="50911125"/>
            <a:ext cx="25184100" cy="11104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735" name="Flowchart: Process 100">
            <a:extLst>
              <a:ext uri="{FF2B5EF4-FFF2-40B4-BE49-F238E27FC236}">
                <a16:creationId xmlns:a16="http://schemas.microsoft.com/office/drawing/2014/main" id="{D6CAFE5F-AB84-B5B5-D71C-D45507B11C5D}"/>
              </a:ext>
            </a:extLst>
          </p:cNvPr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377563" y="338610575"/>
            <a:ext cx="29190950" cy="19529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3CDA0A4A-DC35-1C4B-4E01-69827487E78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7624" y="2259105"/>
            <a:ext cx="11876752" cy="3062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4459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6"/>
          <p:cNvSpPr txBox="1">
            <a:spLocks noGrp="1"/>
          </p:cNvSpPr>
          <p:nvPr>
            <p:ph type="title"/>
          </p:nvPr>
        </p:nvSpPr>
        <p:spPr>
          <a:xfrm>
            <a:off x="828476" y="358594"/>
            <a:ext cx="8391724" cy="505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ctr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55E"/>
              </a:buClr>
              <a:buSzPts val="3200"/>
              <a:buFont typeface="Century Gothic"/>
              <a:buNone/>
            </a:pPr>
            <a:r>
              <a:rPr lang="es-ES" sz="3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Metas y Objetivos</a:t>
            </a:r>
            <a:endParaRPr sz="3200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8" name="Google Shape;258;p6"/>
          <p:cNvSpPr txBox="1"/>
          <p:nvPr/>
        </p:nvSpPr>
        <p:spPr>
          <a:xfrm>
            <a:off x="946423" y="1182271"/>
            <a:ext cx="10471723" cy="1477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0" algn="just"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2400"/>
            </a:pPr>
            <a:r>
              <a:rPr lang="es-MX" sz="2000" b="1" i="0" u="none" strike="noStrike" kern="1200" cap="none" dirty="0">
                <a:latin typeface="Calibri" panose="020F0502020204030204" pitchFamily="34" charset="0"/>
                <a:ea typeface="+mn-ea"/>
                <a:cs typeface="Calibri" panose="020F0502020204030204" pitchFamily="34" charset="0"/>
                <a:sym typeface="Calibri"/>
              </a:rPr>
              <a:t>Objetivo: </a:t>
            </a:r>
            <a:r>
              <a:rPr lang="es-MX" sz="2000" i="0" u="none" strike="noStrike" kern="1200" cap="none" dirty="0">
                <a:latin typeface="Calibri" panose="020F0502020204030204" pitchFamily="34" charset="0"/>
                <a:ea typeface="+mn-ea"/>
                <a:cs typeface="Calibri" panose="020F0502020204030204" pitchFamily="34" charset="0"/>
                <a:sym typeface="Calibri"/>
              </a:rPr>
              <a:t>Cubrir la totalidad de los temas establecidos en el programa dentro del tiempo previsto y para que el alumnado logre comprender las facetas del método de estandarización.</a:t>
            </a:r>
          </a:p>
          <a:p>
            <a:pPr marR="0" lvl="0" algn="just"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2400"/>
            </a:pPr>
            <a:r>
              <a:rPr lang="es-MX" sz="2000" b="1" i="0" u="none" strike="noStrike" kern="1200" cap="none" dirty="0">
                <a:latin typeface="Calibri" panose="020F0502020204030204" pitchFamily="34" charset="0"/>
                <a:ea typeface="+mn-ea"/>
                <a:cs typeface="Calibri" panose="020F0502020204030204" pitchFamily="34" charset="0"/>
                <a:sym typeface="Calibri"/>
              </a:rPr>
              <a:t>Meta: </a:t>
            </a:r>
            <a:r>
              <a:rPr lang="es-MX" sz="2000" i="0" u="none" strike="noStrike" kern="1200" cap="none" dirty="0">
                <a:latin typeface="Calibri" panose="020F0502020204030204" pitchFamily="34" charset="0"/>
                <a:ea typeface="+mn-ea"/>
                <a:cs typeface="Calibri" panose="020F0502020204030204" pitchFamily="34" charset="0"/>
                <a:sym typeface="Calibri"/>
              </a:rPr>
              <a:t>Que el alumno aprenda a estandarizar basandose en el metodo de Lean Six Sigma al menos el 95% </a:t>
            </a:r>
          </a:p>
        </p:txBody>
      </p:sp>
      <p:pic>
        <p:nvPicPr>
          <p:cNvPr id="259" name="Google Shape;259;p6" descr="Objetivos SMART para llevar que tu negocio o proyecto a la meta ..."/>
          <p:cNvPicPr preferRelativeResize="0"/>
          <p:nvPr/>
        </p:nvPicPr>
        <p:blipFill rotWithShape="1">
          <a:blip r:embed="rId3">
            <a:alphaModFix/>
          </a:blip>
          <a:srcRect l="8606" t="10163" r="7262" b="7243"/>
          <a:stretch/>
        </p:blipFill>
        <p:spPr>
          <a:xfrm>
            <a:off x="8425543" y="228601"/>
            <a:ext cx="2609602" cy="78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D3CE734D-ECE7-E0FC-0999-9F2BA9A679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265" y="3012602"/>
            <a:ext cx="11481470" cy="211269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7"/>
          <p:cNvSpPr txBox="1">
            <a:spLocks noGrp="1"/>
          </p:cNvSpPr>
          <p:nvPr>
            <p:ph type="title"/>
          </p:nvPr>
        </p:nvSpPr>
        <p:spPr>
          <a:xfrm>
            <a:off x="828476" y="358594"/>
            <a:ext cx="8391724" cy="505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ctr" anchorCtr="0">
            <a:spAutoFit/>
          </a:bodyPr>
          <a:lstStyle/>
          <a:p>
            <a:pPr marL="1270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355E"/>
              </a:buClr>
              <a:buSzPts val="3200"/>
              <a:buFont typeface="Century Gothic"/>
              <a:buNone/>
            </a:pPr>
            <a:r>
              <a:rPr lang="es-ES" sz="3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Análisis de Causa Raíz</a:t>
            </a:r>
            <a:endParaRPr sz="3200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69" name="Google Shape;269;p7"/>
          <p:cNvSpPr txBox="1"/>
          <p:nvPr/>
        </p:nvSpPr>
        <p:spPr>
          <a:xfrm>
            <a:off x="6702100" y="625156"/>
            <a:ext cx="4898404" cy="2308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s-MX" sz="2400" b="0" i="0" u="none" strike="noStrike" cap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Se uso Ishikawa, árbol causal y Pareto. En las cuales se obtuvo un factor que ocasiona el 99% de la falta de experiencia técnica y habilidades tecnológicas. La cual fue la licencia de windows</a:t>
            </a:r>
            <a:r>
              <a:rPr lang="es-MX" sz="24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2400" b="0" i="0" u="none" strike="noStrike" cap="none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96" name="Imagen 295">
            <a:extLst>
              <a:ext uri="{FF2B5EF4-FFF2-40B4-BE49-F238E27FC236}">
                <a16:creationId xmlns:a16="http://schemas.microsoft.com/office/drawing/2014/main" id="{2C63ADFF-8DA0-19B5-8A1F-264A903599E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723" y="1080733"/>
            <a:ext cx="5228340" cy="2817570"/>
          </a:xfrm>
          <a:prstGeom prst="rect">
            <a:avLst/>
          </a:prstGeom>
        </p:spPr>
      </p:pic>
      <p:pic>
        <p:nvPicPr>
          <p:cNvPr id="298" name="Imagen 297">
            <a:extLst>
              <a:ext uri="{FF2B5EF4-FFF2-40B4-BE49-F238E27FC236}">
                <a16:creationId xmlns:a16="http://schemas.microsoft.com/office/drawing/2014/main" id="{884FF3E7-91D1-A3A3-455B-087A9E9FCBA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3334" y="4111726"/>
            <a:ext cx="4135936" cy="2032091"/>
          </a:xfrm>
          <a:prstGeom prst="rect">
            <a:avLst/>
          </a:prstGeom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8316453D-FB0C-DFEA-D0EA-390E713607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5264" y="4111726"/>
            <a:ext cx="5342914" cy="219822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1464</TotalTime>
  <Words>2324</Words>
  <Application>Microsoft Macintosh PowerPoint</Application>
  <PresentationFormat>Panorámica</PresentationFormat>
  <Paragraphs>155</Paragraphs>
  <Slides>19</Slides>
  <Notes>18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19</vt:i4>
      </vt:variant>
    </vt:vector>
  </HeadingPairs>
  <TitlesOfParts>
    <vt:vector size="25" baseType="lpstr">
      <vt:lpstr>Arial</vt:lpstr>
      <vt:lpstr>Century Gothic</vt:lpstr>
      <vt:lpstr>Montserrat</vt:lpstr>
      <vt:lpstr>Arial Rounded MT Bold</vt:lpstr>
      <vt:lpstr>Calibri</vt:lpstr>
      <vt:lpstr>Tema de Office</vt:lpstr>
      <vt:lpstr>Presentación de PowerPoint</vt:lpstr>
      <vt:lpstr>El alumno y su desafio en estandarizado de proyectos </vt:lpstr>
      <vt:lpstr>Presentación de PowerPoint</vt:lpstr>
      <vt:lpstr>Antecedentes</vt:lpstr>
      <vt:lpstr>Antecedentes</vt:lpstr>
      <vt:lpstr>Situación Actual</vt:lpstr>
      <vt:lpstr>Situación Actual</vt:lpstr>
      <vt:lpstr>Metas y Objetivos</vt:lpstr>
      <vt:lpstr>Análisis de Causa Raíz</vt:lpstr>
      <vt:lpstr>Análisis de Causa Raíz</vt:lpstr>
      <vt:lpstr>Análisis de Causa Raíz</vt:lpstr>
      <vt:lpstr>Análisis de Causa Raíz</vt:lpstr>
      <vt:lpstr>Capacidad del proceso</vt:lpstr>
      <vt:lpstr>Propuesta de Mejora</vt:lpstr>
      <vt:lpstr>Plan de Trabajo y Recursos</vt:lpstr>
      <vt:lpstr>Plan de Control y Seguimiento</vt:lpstr>
      <vt:lpstr>Ahorros Generados</vt:lpstr>
      <vt:lpstr>Lecciones Aprendidas</vt:lpstr>
      <vt:lpstr>Foto de equipo implementador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Ay Ling Ho Ramírez</dc:creator>
  <cp:lastModifiedBy>GERARDO PULIDO HDZ</cp:lastModifiedBy>
  <cp:revision>15</cp:revision>
  <dcterms:created xsi:type="dcterms:W3CDTF">2020-07-14T23:22:38Z</dcterms:created>
  <dcterms:modified xsi:type="dcterms:W3CDTF">2024-12-14T02:11:31Z</dcterms:modified>
</cp:coreProperties>
</file>